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6" r:id="rId12"/>
    <p:sldId id="265" r:id="rId13"/>
    <p:sldId id="270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A202F-4299-479C-B15E-F143261314E2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C122-6047-4DF2-B658-83EED2B0EF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16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C122-6047-4DF2-B658-83EED2B0EF1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C122-6047-4DF2-B658-83EED2B0EF1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72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70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65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45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41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89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19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44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7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51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55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0110C-44BF-413A-8FA8-51FBC9510905}" type="datetimeFigureOut">
              <a:rPr lang="ru-RU" smtClean="0"/>
              <a:t>11.10.2022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13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Детектирование объектов на изображении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ru-RU" dirty="0"/>
          </a:p>
          <a:p>
            <a:r>
              <a:rPr lang="ru-RU" dirty="0"/>
              <a:t>Курс «Глубокое машинное обучение»</a:t>
            </a:r>
          </a:p>
        </p:txBody>
      </p:sp>
    </p:spTree>
    <p:extLst>
      <p:ext uri="{BB962C8B-B14F-4D97-AF65-F5344CB8AC3E}">
        <p14:creationId xmlns:p14="http://schemas.microsoft.com/office/powerpoint/2010/main" val="1928702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B35B7-E4FE-B707-758B-7325F444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(2015)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449540-09BA-DF70-CB98-2CDFE01D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Обучение </a:t>
            </a:r>
            <a:r>
              <a:rPr lang="en-US" dirty="0"/>
              <a:t>RPN:</a:t>
            </a:r>
          </a:p>
          <a:p>
            <a:pPr marL="514350" indent="-514350">
              <a:buAutoNum type="arabicParenR"/>
            </a:pPr>
            <a:r>
              <a:rPr lang="ru-RU" dirty="0"/>
              <a:t>Найти все якоря</a:t>
            </a:r>
          </a:p>
          <a:p>
            <a:pPr marL="514350" indent="-514350">
              <a:buAutoNum type="arabicParenR"/>
            </a:pPr>
            <a:r>
              <a:rPr lang="ru-RU" dirty="0"/>
              <a:t>Отбросить якоря, пересекающиеся с границей изображения</a:t>
            </a:r>
          </a:p>
          <a:p>
            <a:pPr marL="514350" indent="-514350">
              <a:buAutoNum type="arabicParenR"/>
            </a:pPr>
            <a:r>
              <a:rPr lang="ru-RU" dirty="0"/>
              <a:t>Отобрать 6000 наилучших по вероятности нахождения в них объекта</a:t>
            </a:r>
          </a:p>
          <a:p>
            <a:pPr marL="514350" indent="-514350">
              <a:buAutoNum type="arabicParenR"/>
            </a:pPr>
            <a:r>
              <a:rPr lang="ru-RU" dirty="0"/>
              <a:t>Применить подавление </a:t>
            </a:r>
            <a:r>
              <a:rPr lang="ru-RU" dirty="0" err="1"/>
              <a:t>немаксимумов</a:t>
            </a:r>
            <a:endParaRPr lang="ru-RU" dirty="0"/>
          </a:p>
          <a:p>
            <a:pPr marL="514350" indent="-514350">
              <a:buAutoNum type="arabicParenR"/>
            </a:pPr>
            <a:r>
              <a:rPr lang="ru-RU" dirty="0"/>
              <a:t>Оставить 2000/300 наилучших по вероятности нахождения в них объекта</a:t>
            </a:r>
          </a:p>
          <a:p>
            <a:pPr marL="514350" indent="-514350">
              <a:buAutoNum type="arabicParenR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35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49F5A-3E9C-248E-B1DB-29AFB6EC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(2015)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A9824B-BABF-F6AE-C163-CCC95435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52" y="1742174"/>
            <a:ext cx="7884180" cy="4673700"/>
          </a:xfrm>
        </p:spPr>
      </p:pic>
    </p:spTree>
    <p:extLst>
      <p:ext uri="{BB962C8B-B14F-4D97-AF65-F5344CB8AC3E}">
        <p14:creationId xmlns:p14="http://schemas.microsoft.com/office/powerpoint/2010/main" val="57979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9F10D-3C0E-E470-31DF-33DCE2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методов типа </a:t>
            </a:r>
            <a:r>
              <a:rPr lang="en-US" dirty="0"/>
              <a:t>R-CNN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5792F6-E4D5-E3B5-8BE3-FECD228E3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01" y="2103475"/>
            <a:ext cx="7445791" cy="389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9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83689-4097-8E74-71ED-B836C817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en-US" dirty="0"/>
              <a:t>Feature Pyramid Network (FPN) </a:t>
            </a:r>
            <a:r>
              <a:rPr lang="ru-RU" dirty="0"/>
              <a:t>в </a:t>
            </a:r>
            <a:r>
              <a:rPr lang="en-US" dirty="0"/>
              <a:t>Faster R-CNN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4643BC-D347-0733-F765-8B9A926C8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40" y="2651285"/>
            <a:ext cx="3242430" cy="2481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AE2181-4301-8CBA-B470-DF1F3D9C6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34" y="1809549"/>
            <a:ext cx="5490185" cy="46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17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863EDD-0D86-F8A2-1063-6E381540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(2016)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69D763-09CA-86BE-8032-859D4CC74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125" y="1366788"/>
            <a:ext cx="6291750" cy="236421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18A104-9568-1741-2BED-C7DEE9FF7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39" y="4004110"/>
            <a:ext cx="8909184" cy="26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2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B6C21-108E-C898-1EDF-087C808E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RetinaNet</a:t>
            </a:r>
            <a:r>
              <a:rPr lang="en-US" dirty="0"/>
              <a:t> (2017)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327EDC7-0BC6-185E-3D09-971EC3CD1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72" y="1309034"/>
            <a:ext cx="9289455" cy="2524136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F9AD0D-6C29-CD08-E82B-91F47BBC4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03" y="3975235"/>
            <a:ext cx="4420679" cy="27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2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8EB31-AF9E-547D-FC43-1CFB5FBD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детекции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D81763-1B4C-7218-E473-7156DA82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6298"/>
            <a:ext cx="4017752" cy="50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2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детекции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D1499A-32E7-F10F-C3EB-61A35D8C0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633" y="1806191"/>
            <a:ext cx="5855001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1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0FAE1-96EF-DFEA-79ED-0C2F292F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качества детекции </a:t>
            </a:r>
            <a:r>
              <a:rPr lang="en-US" dirty="0" err="1"/>
              <a:t>mAP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AEA7ACC-F242-75E0-9287-970DAD099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340" y="1582379"/>
            <a:ext cx="4953255" cy="214006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11DC39-A7D7-5038-F9FC-EE9CA3C45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5" y="1842267"/>
            <a:ext cx="4813547" cy="15304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6CCC65-65CB-FD7E-8A62-45EE8D0F2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01" y="4081113"/>
            <a:ext cx="5167894" cy="22934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AE7991-0027-910E-EC53-050048C4B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80" y="4042136"/>
            <a:ext cx="5711557" cy="23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8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48EB1-612B-A0AB-6CA6-8D04551E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(2013)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DFC5DD-C6C7-B9DC-820D-1E802F36F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54" y="2021303"/>
            <a:ext cx="9971946" cy="36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2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56FB6-D4C1-3627-755D-697F8C9C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(2013)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C2343EF-D4A5-BD6D-B2E7-6F79E8F2A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26" y="3367283"/>
            <a:ext cx="5390147" cy="3291753"/>
          </a:xfr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314B95-760C-8BCD-F880-58EA5DEE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74" y="3721300"/>
            <a:ext cx="2584583" cy="2482978"/>
          </a:xfrm>
          <a:prstGeom prst="rect">
            <a:avLst/>
          </a:prstGeom>
        </p:spPr>
      </p:pic>
      <p:sp>
        <p:nvSpPr>
          <p:cNvPr id="8" name="Объект 10">
            <a:extLst>
              <a:ext uri="{FF2B5EF4-FFF2-40B4-BE49-F238E27FC236}">
                <a16:creationId xmlns:a16="http://schemas.microsoft.com/office/drawing/2014/main" id="{58DFD79C-24E9-19F1-19BE-C590E974287F}"/>
              </a:ext>
            </a:extLst>
          </p:cNvPr>
          <p:cNvSpPr txBox="1">
            <a:spLocks/>
          </p:cNvSpPr>
          <p:nvPr/>
        </p:nvSpPr>
        <p:spPr>
          <a:xfrm>
            <a:off x="1252085" y="1498182"/>
            <a:ext cx="10515600" cy="1930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Обучение: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1) </a:t>
            </a:r>
            <a:r>
              <a:rPr lang="ru-RU" dirty="0"/>
              <a:t>генерация регионов-кандидатов с помощью </a:t>
            </a:r>
            <a:r>
              <a:rPr lang="en-US" dirty="0"/>
              <a:t>Selective Search</a:t>
            </a:r>
          </a:p>
          <a:p>
            <a:pPr marL="0" indent="0">
              <a:buNone/>
            </a:pPr>
            <a:r>
              <a:rPr lang="en-US" dirty="0"/>
              <a:t>2) </a:t>
            </a:r>
            <a:r>
              <a:rPr lang="ru-RU" dirty="0"/>
              <a:t>обучение классификаторов и регрессоров</a:t>
            </a:r>
            <a:r>
              <a:rPr lang="en-US" dirty="0"/>
              <a:t> (</a:t>
            </a:r>
            <a:r>
              <a:rPr lang="ru-RU" dirty="0"/>
              <a:t>три последовательные стадии)</a:t>
            </a:r>
          </a:p>
        </p:txBody>
      </p:sp>
    </p:spTree>
    <p:extLst>
      <p:ext uri="{BB962C8B-B14F-4D97-AF65-F5344CB8AC3E}">
        <p14:creationId xmlns:p14="http://schemas.microsoft.com/office/powerpoint/2010/main" val="331117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E24DE-3ABF-BAEA-219E-2D6E77F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(2013)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1ED414-DA36-C9B4-996E-C9A60A6EE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Тестирование:</a:t>
            </a:r>
          </a:p>
          <a:p>
            <a:pPr marL="514350" indent="-514350">
              <a:buAutoNum type="arabicParenR"/>
            </a:pPr>
            <a:r>
              <a:rPr lang="ru-RU" dirty="0"/>
              <a:t>Сгенерировать регионы-кандидаты</a:t>
            </a:r>
          </a:p>
          <a:p>
            <a:pPr marL="514350" indent="-514350">
              <a:buAutoNum type="arabicParenR"/>
            </a:pPr>
            <a:r>
              <a:rPr lang="ru-RU" dirty="0"/>
              <a:t>Для каждого региона вычислить оценку за каждый класс и регрессионные коэффициенты коррекции</a:t>
            </a:r>
          </a:p>
          <a:p>
            <a:pPr marL="514350" indent="-514350">
              <a:buAutoNum type="arabicParenR"/>
            </a:pPr>
            <a:r>
              <a:rPr lang="ru-RU" dirty="0"/>
              <a:t>Для каждого класса сделать жадное подавление </a:t>
            </a:r>
            <a:r>
              <a:rPr lang="ru-RU" dirty="0" err="1"/>
              <a:t>немаксимумов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96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BE796-AB85-20DC-D335-479F0B3C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(2015)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BC4D4A0-B587-AB2D-C3CF-BC0ED83B6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46" y="3003322"/>
            <a:ext cx="8852939" cy="3579072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722B4269-0FAC-3E5E-3C06-8FE0791FC06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994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Основная идея: </a:t>
            </a:r>
            <a:r>
              <a:rPr lang="en-US" dirty="0"/>
              <a:t>CNN </a:t>
            </a:r>
            <a:r>
              <a:rPr lang="ru-RU" dirty="0"/>
              <a:t>применяется к каждой картинке только один раз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Одно общее обучение сети</a:t>
            </a:r>
          </a:p>
        </p:txBody>
      </p:sp>
    </p:spTree>
    <p:extLst>
      <p:ext uri="{BB962C8B-B14F-4D97-AF65-F5344CB8AC3E}">
        <p14:creationId xmlns:p14="http://schemas.microsoft.com/office/powerpoint/2010/main" val="305177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629CD-42B1-20A0-2EA7-2792AC28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(2015)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CB37E69-80BB-6F3A-6D64-55FEB2557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8" y="3301463"/>
            <a:ext cx="2585864" cy="269980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036AD3-42F7-3764-4E41-5FB32FC38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0" y="3291838"/>
            <a:ext cx="2616227" cy="272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4F2760-DBA7-6855-2964-560197453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41" y="3287197"/>
            <a:ext cx="2616227" cy="27273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6AD8D5-B44D-5174-E8F7-2F4D6AB45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09" y="3904703"/>
            <a:ext cx="1454225" cy="1492327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EEC0CC57-52A6-4177-487A-2EE0A025D0D4}"/>
              </a:ext>
            </a:extLst>
          </p:cNvPr>
          <p:cNvSpPr txBox="1">
            <a:spLocks/>
          </p:cNvSpPr>
          <p:nvPr/>
        </p:nvSpPr>
        <p:spPr>
          <a:xfrm>
            <a:off x="770306" y="1609837"/>
            <a:ext cx="10515600" cy="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Процесс выделения для каждого региона вектора признаков одинакового размера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17C3639-86E7-2D68-9B3F-BDE85B90E2D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097322" y="4651364"/>
            <a:ext cx="384058" cy="1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8E97E353-A026-C955-E5DA-525B20DBBD7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097607" y="4650868"/>
            <a:ext cx="348634" cy="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F689BC5-1273-7C61-4A40-4D88F920D0A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9062468" y="4650867"/>
            <a:ext cx="3173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34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02114-3C0C-B937-78FA-BCEF5ACF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(2015)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5A41C7-8CC0-93E3-2ABE-E70D2D8D6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7" y="1588655"/>
            <a:ext cx="4918637" cy="489297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0350C7-0340-AFB2-7F0B-21A71EFF1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63" y="2204186"/>
            <a:ext cx="5366254" cy="32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081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182</Words>
  <Application>Microsoft Office PowerPoint</Application>
  <PresentationFormat>Широкоэкранный</PresentationFormat>
  <Paragraphs>36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Детектирование объектов на изображении</vt:lpstr>
      <vt:lpstr>Задача детекции</vt:lpstr>
      <vt:lpstr>Оценка качества детекции mAP</vt:lpstr>
      <vt:lpstr>R-CNN (2013)</vt:lpstr>
      <vt:lpstr>R-CNN (2013)</vt:lpstr>
      <vt:lpstr>R-CNN (2013)</vt:lpstr>
      <vt:lpstr>Fast R-CNN (2015)</vt:lpstr>
      <vt:lpstr>Fast R-CNN (2015)</vt:lpstr>
      <vt:lpstr>Faster R-CNN (2015)</vt:lpstr>
      <vt:lpstr>Faster R-CNN (2015)</vt:lpstr>
      <vt:lpstr>Faster R-CNN (2015)</vt:lpstr>
      <vt:lpstr>Время работы методов типа R-CNN</vt:lpstr>
      <vt:lpstr>Добавление Feature Pyramid Network (FPN) в Faster R-CNN</vt:lpstr>
      <vt:lpstr>SSD (2016)</vt:lpstr>
      <vt:lpstr>RetinaNet (2017)</vt:lpstr>
      <vt:lpstr>Методы детекции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Николаева</dc:creator>
  <cp:lastModifiedBy>Kropotov Dmitry</cp:lastModifiedBy>
  <cp:revision>64</cp:revision>
  <dcterms:created xsi:type="dcterms:W3CDTF">2016-07-15T17:21:31Z</dcterms:created>
  <dcterms:modified xsi:type="dcterms:W3CDTF">2022-10-11T12:54:58Z</dcterms:modified>
</cp:coreProperties>
</file>